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93" r:id="rId4"/>
    <p:sldId id="294" r:id="rId5"/>
    <p:sldId id="292" r:id="rId6"/>
    <p:sldId id="295" r:id="rId7"/>
    <p:sldId id="257" r:id="rId8"/>
    <p:sldId id="260" r:id="rId9"/>
    <p:sldId id="259" r:id="rId10"/>
    <p:sldId id="261" r:id="rId11"/>
    <p:sldId id="266" r:id="rId12"/>
    <p:sldId id="265" r:id="rId13"/>
    <p:sldId id="262" r:id="rId14"/>
    <p:sldId id="264" r:id="rId15"/>
    <p:sldId id="290" r:id="rId16"/>
    <p:sldId id="296" r:id="rId17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5896"/>
    <a:srgbClr val="131E42"/>
    <a:srgbClr val="1B2C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3C1C-C8B9-9641-A800-471BC840C953}" type="datetimeFigureOut">
              <a:rPr lang="de-DE" smtClean="0"/>
              <a:t>03.09.2019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949B-F229-4E4A-99A1-10F3999ADB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2771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3C1C-C8B9-9641-A800-471BC840C953}" type="datetimeFigureOut">
              <a:rPr lang="de-DE" smtClean="0"/>
              <a:t>03.09.2019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949B-F229-4E4A-99A1-10F3999ADB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0677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3C1C-C8B9-9641-A800-471BC840C953}" type="datetimeFigureOut">
              <a:rPr lang="de-DE" smtClean="0"/>
              <a:t>03.09.2019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949B-F229-4E4A-99A1-10F3999ADB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3768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3C1C-C8B9-9641-A800-471BC840C953}" type="datetimeFigureOut">
              <a:rPr lang="de-DE" smtClean="0"/>
              <a:t>03.09.2019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949B-F229-4E4A-99A1-10F3999ADB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1597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3C1C-C8B9-9641-A800-471BC840C953}" type="datetimeFigureOut">
              <a:rPr lang="de-DE" smtClean="0"/>
              <a:t>03.09.2019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949B-F229-4E4A-99A1-10F3999ADB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7763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3C1C-C8B9-9641-A800-471BC840C953}" type="datetimeFigureOut">
              <a:rPr lang="de-DE" smtClean="0"/>
              <a:t>03.09.2019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949B-F229-4E4A-99A1-10F3999ADB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3100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3C1C-C8B9-9641-A800-471BC840C953}" type="datetimeFigureOut">
              <a:rPr lang="de-DE" smtClean="0"/>
              <a:t>03.09.2019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949B-F229-4E4A-99A1-10F3999ADB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4773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3C1C-C8B9-9641-A800-471BC840C953}" type="datetimeFigureOut">
              <a:rPr lang="de-DE" smtClean="0"/>
              <a:t>03.09.2019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949B-F229-4E4A-99A1-10F3999ADB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2621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3C1C-C8B9-9641-A800-471BC840C953}" type="datetimeFigureOut">
              <a:rPr lang="de-DE" smtClean="0"/>
              <a:t>03.09.2019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949B-F229-4E4A-99A1-10F3999ADB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7856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3C1C-C8B9-9641-A800-471BC840C953}" type="datetimeFigureOut">
              <a:rPr lang="de-DE" smtClean="0"/>
              <a:t>03.09.2019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949B-F229-4E4A-99A1-10F3999ADB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5451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C3C1C-C8B9-9641-A800-471BC840C953}" type="datetimeFigureOut">
              <a:rPr lang="de-DE" smtClean="0"/>
              <a:t>03.09.2019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9949B-F229-4E4A-99A1-10F3999ADB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1091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C3C1C-C8B9-9641-A800-471BC840C953}" type="datetimeFigureOut">
              <a:rPr lang="de-DE" smtClean="0"/>
              <a:t>03.09.2019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9949B-F229-4E4A-99A1-10F3999ADB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4812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Einsparrechnung%20GKV-PKV.xls" TargetMode="External"/><Relationship Id="rId2" Type="http://schemas.openxmlformats.org/officeDocument/2006/relationships/hyperlink" Target="Erfassungsbogen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SozialWerte%202019.xl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RVA-Ergebnisse.xls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Gesundheit%20+%20K&#252;ndigung%202013.xls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Vers.Akademie/Vers-Akademie%202019.pptx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Levelnine.docx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910840"/>
            <a:ext cx="7772400" cy="1752600"/>
          </a:xfrm>
        </p:spPr>
        <p:txBody>
          <a:bodyPr/>
          <a:lstStyle/>
          <a:p>
            <a:r>
              <a:rPr lang="de-DE" dirty="0"/>
              <a:t>Unsere Dienstleistung Krankenversicherung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3110" y="0"/>
            <a:ext cx="9140889" cy="1080000"/>
          </a:xfrm>
          <a:prstGeom prst="rect">
            <a:avLst/>
          </a:prstGeom>
          <a:solidFill>
            <a:srgbClr val="131E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131E42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0" y="1123495"/>
            <a:ext cx="9146461" cy="154684"/>
          </a:xfrm>
          <a:prstGeom prst="rect">
            <a:avLst/>
          </a:prstGeom>
          <a:solidFill>
            <a:srgbClr val="38589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837" y="-55219"/>
            <a:ext cx="1871350" cy="132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1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0EA976-5965-448B-BA8C-9E3F886DB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KV-Hotline  0176-344 3111 2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BE03910-B0DF-41C9-9808-F2E14B6EC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/>
              <a:t>Alle Fragen rund um die Krankenversicherung</a:t>
            </a:r>
          </a:p>
          <a:p>
            <a:pPr lvl="1"/>
            <a:endParaRPr lang="de-DE" dirty="0"/>
          </a:p>
          <a:p>
            <a:pPr lvl="1"/>
            <a:r>
              <a:rPr lang="de-DE" dirty="0"/>
              <a:t>Was muss ich in der Erstberatung beachten?</a:t>
            </a:r>
          </a:p>
          <a:p>
            <a:pPr lvl="2"/>
            <a:r>
              <a:rPr lang="de-DE" dirty="0"/>
              <a:t>Familiensituation</a:t>
            </a:r>
          </a:p>
          <a:p>
            <a:pPr lvl="2"/>
            <a:r>
              <a:rPr lang="de-DE" dirty="0"/>
              <a:t>Situation im Alter (</a:t>
            </a:r>
            <a:r>
              <a:rPr lang="de-DE" dirty="0" err="1"/>
              <a:t>KVdR</a:t>
            </a:r>
            <a:r>
              <a:rPr lang="de-DE" dirty="0"/>
              <a:t>)</a:t>
            </a:r>
          </a:p>
          <a:p>
            <a:pPr lvl="2"/>
            <a:r>
              <a:rPr lang="de-DE" dirty="0"/>
              <a:t>Nicht alle Kunden sind PKV-fähig</a:t>
            </a:r>
          </a:p>
          <a:p>
            <a:pPr lvl="2"/>
            <a:r>
              <a:rPr lang="de-DE" dirty="0">
                <a:hlinkClick r:id="rId2" action="ppaction://hlinkfile"/>
              </a:rPr>
              <a:t>Erfassungsbogen</a:t>
            </a:r>
            <a:endParaRPr lang="de-DE" dirty="0"/>
          </a:p>
          <a:p>
            <a:pPr lvl="2"/>
            <a:endParaRPr lang="de-DE" dirty="0"/>
          </a:p>
          <a:p>
            <a:pPr marL="914400" lvl="2" indent="0">
              <a:buNone/>
            </a:pPr>
            <a:r>
              <a:rPr lang="de-DE" dirty="0">
                <a:hlinkClick r:id="rId3" action="ppaction://hlinkfile"/>
              </a:rPr>
              <a:t>Einsparrechnung</a:t>
            </a:r>
            <a:endParaRPr lang="de-DE" dirty="0"/>
          </a:p>
          <a:p>
            <a:pPr marL="914400" lvl="2" indent="0">
              <a:buNone/>
            </a:pPr>
            <a:r>
              <a:rPr lang="de-DE" dirty="0">
                <a:hlinkClick r:id="rId4" action="ppaction://hlinkfile"/>
              </a:rPr>
              <a:t>Sozialversicherungswerte 2019</a:t>
            </a:r>
            <a:endParaRPr lang="de-DE" dirty="0"/>
          </a:p>
          <a:p>
            <a:pPr marL="914400" lvl="2" indent="0">
              <a:buNone/>
            </a:pPr>
            <a:r>
              <a:rPr lang="de-DE" dirty="0"/>
              <a:t>(KT – Rechner, Beitragsrechner)</a:t>
            </a:r>
          </a:p>
        </p:txBody>
      </p:sp>
    </p:spTree>
    <p:extLst>
      <p:ext uri="{BB962C8B-B14F-4D97-AF65-F5344CB8AC3E}">
        <p14:creationId xmlns:p14="http://schemas.microsoft.com/office/powerpoint/2010/main" val="150477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3110" y="0"/>
            <a:ext cx="9140889" cy="1080000"/>
          </a:xfrm>
          <a:prstGeom prst="rect">
            <a:avLst/>
          </a:prstGeom>
          <a:solidFill>
            <a:srgbClr val="131E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131E42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0" y="1123495"/>
            <a:ext cx="9146461" cy="154684"/>
          </a:xfrm>
          <a:prstGeom prst="rect">
            <a:avLst/>
          </a:prstGeom>
          <a:solidFill>
            <a:srgbClr val="38589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837" y="-55219"/>
            <a:ext cx="1871350" cy="132239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4479B70-6FC5-420C-B675-E7CCA2A76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21674"/>
            <a:ext cx="8229600" cy="578246"/>
          </a:xfrm>
        </p:spPr>
        <p:txBody>
          <a:bodyPr>
            <a:normAutofit fontScale="90000"/>
          </a:bodyPr>
          <a:lstStyle/>
          <a:p>
            <a:r>
              <a:rPr lang="de-DE" dirty="0"/>
              <a:t>PKV Neu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E0B6F3-D1BE-4157-8F45-EFD963B430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760" y="1899920"/>
            <a:ext cx="3876040" cy="4226243"/>
          </a:xfrm>
        </p:spPr>
        <p:txBody>
          <a:bodyPr/>
          <a:lstStyle/>
          <a:p>
            <a:pPr marL="0" indent="0">
              <a:buNone/>
            </a:pPr>
            <a:r>
              <a:rPr lang="de-DE" sz="1800" dirty="0"/>
              <a:t>gesund</a:t>
            </a:r>
          </a:p>
          <a:p>
            <a:pPr marL="0" indent="0">
              <a:buNone/>
            </a:pPr>
            <a:endParaRPr lang="de-DE" sz="1800" dirty="0"/>
          </a:p>
          <a:p>
            <a:pPr marL="0" indent="0">
              <a:buNone/>
            </a:pPr>
            <a:r>
              <a:rPr lang="de-DE" sz="1800" dirty="0"/>
              <a:t>Angebotserstellung über KVLUX</a:t>
            </a:r>
          </a:p>
          <a:p>
            <a:pPr marL="0" indent="0">
              <a:buNone/>
            </a:pPr>
            <a:r>
              <a:rPr lang="de-DE" sz="1800" dirty="0"/>
              <a:t>(bis zu 464 Seiten) nicht ausdrucken</a:t>
            </a:r>
          </a:p>
          <a:p>
            <a:pPr marL="0" indent="0">
              <a:buNone/>
            </a:pPr>
            <a:endParaRPr lang="de-DE" sz="1800" dirty="0"/>
          </a:p>
          <a:p>
            <a:pPr marL="0" indent="0">
              <a:buNone/>
            </a:pPr>
            <a:r>
              <a:rPr lang="de-DE" sz="1800" dirty="0"/>
              <a:t>ggf. finales VVG-konformes Angebot</a:t>
            </a:r>
          </a:p>
          <a:p>
            <a:pPr marL="0" indent="0">
              <a:buNone/>
            </a:pPr>
            <a:endParaRPr lang="de-DE" sz="1800" dirty="0"/>
          </a:p>
          <a:p>
            <a:pPr marL="0" indent="0">
              <a:buNone/>
            </a:pPr>
            <a:r>
              <a:rPr lang="de-DE" sz="1800" dirty="0"/>
              <a:t>Antragsaufnahme beim Kunden und </a:t>
            </a:r>
          </a:p>
          <a:p>
            <a:pPr marL="0" indent="0">
              <a:buNone/>
            </a:pPr>
            <a:r>
              <a:rPr lang="de-DE" sz="1800" dirty="0"/>
              <a:t>Im MSC erfassen und einreichen</a:t>
            </a:r>
          </a:p>
          <a:p>
            <a:pPr marL="0" indent="0">
              <a:buNone/>
            </a:pPr>
            <a:endParaRPr lang="de-DE" sz="1800" dirty="0"/>
          </a:p>
          <a:p>
            <a:pPr marL="0" indent="0">
              <a:buNone/>
            </a:pPr>
            <a:r>
              <a:rPr lang="de-DE" sz="1800" dirty="0"/>
              <a:t>Honorar UK übernimmt </a:t>
            </a:r>
            <a:r>
              <a:rPr lang="de-DE" sz="1800" dirty="0" err="1"/>
              <a:t>Fondskonzept</a:t>
            </a:r>
            <a:endParaRPr lang="de-DE" sz="1800" dirty="0"/>
          </a:p>
          <a:p>
            <a:pPr marL="0" indent="0">
              <a:buNone/>
            </a:pPr>
            <a:endParaRPr lang="de-DE" sz="1800" dirty="0"/>
          </a:p>
          <a:p>
            <a:pPr marL="0" indent="0">
              <a:buNone/>
            </a:pPr>
            <a:endParaRPr lang="de-DE" sz="1800" dirty="0"/>
          </a:p>
          <a:p>
            <a:pPr marL="0" indent="0">
              <a:buNone/>
            </a:pPr>
            <a:endParaRPr lang="de-DE" sz="1800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DE4AB97-66CF-4325-95C8-5031884FE7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6960" y="1943415"/>
            <a:ext cx="3799840" cy="41827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/>
              <a:t>Krank</a:t>
            </a:r>
          </a:p>
          <a:p>
            <a:pPr marL="0" indent="0">
              <a:buNone/>
            </a:pPr>
            <a:endParaRPr lang="de-DE" sz="1800" dirty="0"/>
          </a:p>
          <a:p>
            <a:pPr marL="0" indent="0">
              <a:buNone/>
            </a:pPr>
            <a:r>
              <a:rPr lang="de-DE" sz="1800" dirty="0"/>
              <a:t>Risikovoranfrage bei 8-10 Gesellschaften</a:t>
            </a:r>
          </a:p>
          <a:p>
            <a:pPr marL="0" indent="0">
              <a:buNone/>
            </a:pPr>
            <a:r>
              <a:rPr lang="de-DE" sz="1800" dirty="0"/>
              <a:t>Auswertung durch UK </a:t>
            </a:r>
            <a:r>
              <a:rPr lang="de-DE" sz="1800" dirty="0">
                <a:hlinkClick r:id="rId3" action="ppaction://hlinkfile"/>
              </a:rPr>
              <a:t>und</a:t>
            </a:r>
            <a:r>
              <a:rPr lang="de-DE" sz="1800" dirty="0"/>
              <a:t> Info an Sie</a:t>
            </a:r>
          </a:p>
          <a:p>
            <a:pPr marL="0" indent="0">
              <a:buNone/>
            </a:pPr>
            <a:endParaRPr lang="de-DE" sz="1800" dirty="0"/>
          </a:p>
          <a:p>
            <a:pPr marL="0" indent="0">
              <a:buNone/>
            </a:pPr>
            <a:r>
              <a:rPr lang="de-DE" sz="1800" dirty="0"/>
              <a:t>Weitere Abwicklung wie bei gesund</a:t>
            </a:r>
          </a:p>
        </p:txBody>
      </p:sp>
    </p:spTree>
    <p:extLst>
      <p:ext uri="{BB962C8B-B14F-4D97-AF65-F5344CB8AC3E}">
        <p14:creationId xmlns:p14="http://schemas.microsoft.com/office/powerpoint/2010/main" val="357745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3110" y="0"/>
            <a:ext cx="9140889" cy="1080000"/>
          </a:xfrm>
          <a:prstGeom prst="rect">
            <a:avLst/>
          </a:prstGeom>
          <a:solidFill>
            <a:srgbClr val="131E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131E42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0" y="1123495"/>
            <a:ext cx="9146461" cy="154684"/>
          </a:xfrm>
          <a:prstGeom prst="rect">
            <a:avLst/>
          </a:prstGeom>
          <a:solidFill>
            <a:srgbClr val="38589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837" y="-55219"/>
            <a:ext cx="1871350" cy="132239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4479B70-6FC5-420C-B675-E7CCA2A768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de-DE" dirty="0"/>
            </a:br>
            <a:br>
              <a:rPr lang="de-DE" dirty="0"/>
            </a:br>
            <a:r>
              <a:rPr lang="de-DE" dirty="0"/>
              <a:t>PKV Wechsel Versicherer</a:t>
            </a:r>
            <a:br>
              <a:rPr lang="de-DE" dirty="0"/>
            </a:br>
            <a:br>
              <a:rPr lang="de-DE" dirty="0"/>
            </a:br>
            <a:r>
              <a:rPr lang="de-DE" dirty="0"/>
              <a:t>neue Welt?</a:t>
            </a:r>
            <a:br>
              <a:rPr lang="de-DE" dirty="0"/>
            </a:br>
            <a:r>
              <a:rPr lang="de-DE" dirty="0"/>
              <a:t>Übertragungswert?</a:t>
            </a:r>
            <a:br>
              <a:rPr lang="de-DE" dirty="0"/>
            </a:br>
            <a:r>
              <a:rPr lang="de-DE" dirty="0">
                <a:hlinkClick r:id="rId3" action="ppaction://hlinkfile"/>
              </a:rPr>
              <a:t>Kündigungsfristen MB/KK</a:t>
            </a:r>
            <a:br>
              <a:rPr lang="de-DE" dirty="0">
                <a:hlinkClick r:id="rId3" action="ppaction://hlinkfile"/>
              </a:rPr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E0B6F3-D1BE-4157-8F45-EFD963B43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5557520"/>
            <a:ext cx="6400800" cy="8128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de-DE" sz="1800" dirty="0"/>
          </a:p>
          <a:p>
            <a:pPr marL="0" indent="0">
              <a:buNone/>
            </a:pPr>
            <a:endParaRPr lang="de-DE" sz="1800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72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3110" y="0"/>
            <a:ext cx="9140889" cy="1080000"/>
          </a:xfrm>
          <a:prstGeom prst="rect">
            <a:avLst/>
          </a:prstGeom>
          <a:solidFill>
            <a:srgbClr val="131E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131E42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0" y="1123495"/>
            <a:ext cx="9146461" cy="154684"/>
          </a:xfrm>
          <a:prstGeom prst="rect">
            <a:avLst/>
          </a:prstGeom>
          <a:solidFill>
            <a:srgbClr val="38589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837" y="-55219"/>
            <a:ext cx="1871350" cy="132239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9DDD176-DD39-4A5B-A1C2-32DF0266C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3535998"/>
            <a:ext cx="8229600" cy="1143000"/>
          </a:xfrm>
        </p:spPr>
        <p:txBody>
          <a:bodyPr/>
          <a:lstStyle/>
          <a:p>
            <a:r>
              <a:rPr lang="de-DE" dirty="0">
                <a:hlinkClick r:id="rId3" action="ppaction://hlinkpres?slideindex=1&amp;slidetitle="/>
              </a:rPr>
              <a:t>GKV versus PKV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04058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E50C02-53DD-4079-8B6B-AD30D50F0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639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803015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de-DE" altLang="de-DE" dirty="0">
                <a:solidFill>
                  <a:srgbClr val="005AAA"/>
                </a:solidFill>
              </a:rPr>
              <a:t>Tarifwechselrecht § 204 VVG</a:t>
            </a:r>
            <a:br>
              <a:rPr lang="de-DE" altLang="de-DE" dirty="0">
                <a:solidFill>
                  <a:srgbClr val="005AAA"/>
                </a:solidFill>
              </a:rPr>
            </a:br>
            <a:r>
              <a:rPr lang="de-DE" altLang="de-DE" dirty="0">
                <a:solidFill>
                  <a:srgbClr val="005AAA"/>
                </a:solidFill>
                <a:latin typeface="Arial" panose="020B0604020202020204" pitchFamily="34" charset="0"/>
              </a:rPr>
              <a:t>	  die Zweitmeinung</a:t>
            </a:r>
            <a:br>
              <a:rPr lang="de-DE" altLang="de-DE" dirty="0">
                <a:latin typeface="Arial" panose="020B0604020202020204" pitchFamily="34" charset="0"/>
              </a:rPr>
            </a:b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978400"/>
            <a:ext cx="6400800" cy="6604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3110" y="0"/>
            <a:ext cx="9140889" cy="1080000"/>
          </a:xfrm>
          <a:prstGeom prst="rect">
            <a:avLst/>
          </a:prstGeom>
          <a:solidFill>
            <a:srgbClr val="131E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131E42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0" y="1123495"/>
            <a:ext cx="9146461" cy="154684"/>
          </a:xfrm>
          <a:prstGeom prst="rect">
            <a:avLst/>
          </a:prstGeom>
          <a:solidFill>
            <a:srgbClr val="38589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837" y="-55219"/>
            <a:ext cx="1871350" cy="132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309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3110" y="0"/>
            <a:ext cx="9140889" cy="1080000"/>
          </a:xfrm>
          <a:prstGeom prst="rect">
            <a:avLst/>
          </a:prstGeom>
          <a:solidFill>
            <a:srgbClr val="131E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131E42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0" y="1123495"/>
            <a:ext cx="9146461" cy="154684"/>
          </a:xfrm>
          <a:prstGeom prst="rect">
            <a:avLst/>
          </a:prstGeom>
          <a:solidFill>
            <a:srgbClr val="38589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837" y="-55219"/>
            <a:ext cx="1871350" cy="1322391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B485116-1C57-4BDD-BCA0-C98F7B381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56" y="1588134"/>
            <a:ext cx="8982996" cy="507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89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3110" y="0"/>
            <a:ext cx="9140889" cy="1080000"/>
          </a:xfrm>
          <a:prstGeom prst="rect">
            <a:avLst/>
          </a:prstGeom>
          <a:solidFill>
            <a:srgbClr val="131E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131E42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0" y="1123495"/>
            <a:ext cx="9146461" cy="154684"/>
          </a:xfrm>
          <a:prstGeom prst="rect">
            <a:avLst/>
          </a:prstGeom>
          <a:solidFill>
            <a:srgbClr val="38589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837" y="-55219"/>
            <a:ext cx="1871350" cy="1322391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7D91685D-7472-417D-8B94-58828A9FA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96975"/>
            <a:ext cx="9144000" cy="475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	</a:t>
            </a:r>
            <a:r>
              <a:rPr lang="de-DE" altLang="de-DE" sz="800" kern="0" dirty="0">
                <a:solidFill>
                  <a:srgbClr val="005AAA"/>
                </a:solidFill>
              </a:rPr>
              <a:t>	</a:t>
            </a:r>
          </a:p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1200" b="0" kern="0" dirty="0">
              <a:solidFill>
                <a:srgbClr val="005AAA"/>
              </a:solidFill>
            </a:endParaRP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900" kern="0" dirty="0"/>
              <a:t>	</a:t>
            </a:r>
            <a:endParaRPr lang="de-DE" altLang="de-DE" sz="900" kern="0" dirty="0">
              <a:solidFill>
                <a:srgbClr val="005AAA"/>
              </a:solidFill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95F1E50-56E1-49D0-AB4C-47AEA5883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349375"/>
            <a:ext cx="9144000" cy="475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	</a:t>
            </a:r>
            <a:r>
              <a:rPr lang="de-DE" altLang="de-DE" sz="800" kern="0" dirty="0">
                <a:solidFill>
                  <a:srgbClr val="005AAA"/>
                </a:solidFill>
              </a:rPr>
              <a:t>	</a:t>
            </a:r>
          </a:p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1200" b="0" kern="0" dirty="0">
              <a:solidFill>
                <a:srgbClr val="005AAA"/>
              </a:solidFill>
            </a:endParaRP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900" kern="0" dirty="0"/>
              <a:t>	</a:t>
            </a:r>
            <a:endParaRPr lang="de-DE" altLang="de-DE" sz="900" kern="0" dirty="0">
              <a:solidFill>
                <a:srgbClr val="005AAA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B2E03B2F-88CB-4AF8-B5CC-51AEB5ED5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349375"/>
            <a:ext cx="9144000" cy="490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	</a:t>
            </a:r>
            <a:r>
              <a:rPr lang="de-DE" altLang="de-DE" sz="800" kern="0" dirty="0">
                <a:solidFill>
                  <a:srgbClr val="005AAA"/>
                </a:solidFill>
              </a:rPr>
              <a:t>	</a:t>
            </a:r>
          </a:p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1200" b="0" kern="0" dirty="0">
              <a:solidFill>
                <a:srgbClr val="005AAA"/>
              </a:solidFill>
            </a:endParaRP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900" kern="0" dirty="0"/>
              <a:t>	</a:t>
            </a:r>
            <a:endParaRPr lang="de-DE" altLang="de-DE" sz="900" kern="0" dirty="0">
              <a:solidFill>
                <a:srgbClr val="005AAA"/>
              </a:solidFill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0BF53FA-B115-4B5C-94FE-0D5107A3F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01775"/>
            <a:ext cx="9448800" cy="490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de-DE" altLang="de-DE" sz="1600" dirty="0">
                <a:solidFill>
                  <a:srgbClr val="385896"/>
                </a:solidFill>
              </a:rPr>
              <a:t>§ 204 Tarifwechsel</a:t>
            </a:r>
          </a:p>
          <a:p>
            <a:pPr>
              <a:defRPr/>
            </a:pPr>
            <a:endParaRPr lang="de-DE" altLang="de-DE" sz="1600" dirty="0">
              <a:solidFill>
                <a:srgbClr val="385896"/>
              </a:solidFill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de-DE" altLang="de-DE" sz="1600" b="0" dirty="0">
                <a:solidFill>
                  <a:srgbClr val="385896"/>
                </a:solidFill>
              </a:rPr>
              <a:t>Bei bestehendem Versicherungsverhältnis kann der Versicherungsnehmer vom Versicherer verlangen, dass dieser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de-DE" altLang="de-DE" sz="1600" b="0" dirty="0">
                <a:solidFill>
                  <a:srgbClr val="385896"/>
                </a:solidFill>
              </a:rPr>
              <a:t>Anträge auf Wechsel in andere Tarife mit </a:t>
            </a:r>
            <a:r>
              <a:rPr lang="de-DE" altLang="de-DE" sz="1600" dirty="0">
                <a:solidFill>
                  <a:srgbClr val="385896"/>
                </a:solidFill>
              </a:rPr>
              <a:t>gleichartigem Versicherungsschutz unter</a:t>
            </a:r>
            <a:r>
              <a:rPr lang="de-DE" altLang="de-DE" sz="1600" b="0" dirty="0">
                <a:solidFill>
                  <a:srgbClr val="385896"/>
                </a:solidFill>
              </a:rPr>
              <a:t> </a:t>
            </a:r>
            <a:r>
              <a:rPr lang="de-DE" altLang="de-DE" sz="1600" dirty="0">
                <a:solidFill>
                  <a:srgbClr val="385896"/>
                </a:solidFill>
              </a:rPr>
              <a:t>Anrechnung der aus 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de-DE" altLang="de-DE" sz="1600" dirty="0">
                <a:solidFill>
                  <a:srgbClr val="385896"/>
                </a:solidFill>
              </a:rPr>
              <a:t>dem Vertrag erworbenen Rechte und der Alterungsrückstellung annimmt</a:t>
            </a:r>
            <a:r>
              <a:rPr lang="de-DE" altLang="de-DE" sz="1600" b="0" dirty="0">
                <a:solidFill>
                  <a:srgbClr val="385896"/>
                </a:solidFill>
              </a:rPr>
              <a:t>; soweit die Leistungen in dem 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de-DE" altLang="de-DE" sz="1600" b="0" dirty="0">
                <a:solidFill>
                  <a:srgbClr val="385896"/>
                </a:solidFill>
              </a:rPr>
              <a:t>Tarif, in den der Versicherungsnehmer wechseln will, höher oder umfassender sind als in dem bisherigen 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de-DE" altLang="de-DE" sz="1600" b="0" dirty="0">
                <a:solidFill>
                  <a:srgbClr val="385896"/>
                </a:solidFill>
              </a:rPr>
              <a:t>Tarif, kann der Versicherer für die </a:t>
            </a:r>
            <a:r>
              <a:rPr lang="de-DE" altLang="de-DE" sz="1600" dirty="0">
                <a:solidFill>
                  <a:srgbClr val="385896"/>
                </a:solidFill>
              </a:rPr>
              <a:t>Mehrleistung einen Leistungsausschluss oder einen angemessenen Risikozuschlag</a:t>
            </a:r>
            <a:r>
              <a:rPr lang="de-DE" altLang="de-DE" sz="1600" b="0" dirty="0">
                <a:solidFill>
                  <a:srgbClr val="385896"/>
                </a:solidFill>
              </a:rPr>
              <a:t> und insoweit auch eine Wartezeit verlangen; der Versicherungsnehmer kann die 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de-DE" altLang="de-DE" sz="1600" b="0" dirty="0">
                <a:solidFill>
                  <a:srgbClr val="385896"/>
                </a:solidFill>
              </a:rPr>
              <a:t>Vereinbarung eines Risikozuschlages und einer Wartezeit </a:t>
            </a:r>
            <a:r>
              <a:rPr lang="de-DE" altLang="de-DE" sz="1600" dirty="0">
                <a:solidFill>
                  <a:srgbClr val="385896"/>
                </a:solidFill>
              </a:rPr>
              <a:t>dadurch abwenden, dass er hinsichtlich der Mehrleistung einen Leistungsausschluss vereinbart.</a:t>
            </a:r>
          </a:p>
        </p:txBody>
      </p:sp>
    </p:spTree>
    <p:extLst>
      <p:ext uri="{BB962C8B-B14F-4D97-AF65-F5344CB8AC3E}">
        <p14:creationId xmlns:p14="http://schemas.microsoft.com/office/powerpoint/2010/main" val="2373415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3110" y="0"/>
            <a:ext cx="9140889" cy="1080000"/>
          </a:xfrm>
          <a:prstGeom prst="rect">
            <a:avLst/>
          </a:prstGeom>
          <a:solidFill>
            <a:srgbClr val="131E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131E42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0" y="1123495"/>
            <a:ext cx="9146461" cy="154684"/>
          </a:xfrm>
          <a:prstGeom prst="rect">
            <a:avLst/>
          </a:prstGeom>
          <a:solidFill>
            <a:srgbClr val="38589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837" y="-55219"/>
            <a:ext cx="1871350" cy="1322391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7D91685D-7472-417D-8B94-58828A9FA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96975"/>
            <a:ext cx="9144000" cy="475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	</a:t>
            </a:r>
            <a:r>
              <a:rPr lang="de-DE" altLang="de-DE" sz="800" kern="0" dirty="0">
                <a:solidFill>
                  <a:srgbClr val="005AAA"/>
                </a:solidFill>
              </a:rPr>
              <a:t>	</a:t>
            </a:r>
          </a:p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1200" b="0" kern="0" dirty="0">
              <a:solidFill>
                <a:srgbClr val="005AAA"/>
              </a:solidFill>
            </a:endParaRP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900" kern="0" dirty="0"/>
              <a:t>	</a:t>
            </a:r>
            <a:endParaRPr lang="de-DE" altLang="de-DE" sz="900" kern="0" dirty="0">
              <a:solidFill>
                <a:srgbClr val="005AAA"/>
              </a:solidFill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95F1E50-56E1-49D0-AB4C-47AEA5883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349375"/>
            <a:ext cx="9144000" cy="475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	</a:t>
            </a:r>
            <a:r>
              <a:rPr lang="de-DE" altLang="de-DE" sz="800" kern="0" dirty="0">
                <a:solidFill>
                  <a:srgbClr val="005AAA"/>
                </a:solidFill>
              </a:rPr>
              <a:t>	</a:t>
            </a:r>
          </a:p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1200" b="0" kern="0" dirty="0">
              <a:solidFill>
                <a:srgbClr val="005AAA"/>
              </a:solidFill>
            </a:endParaRP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900" kern="0" dirty="0"/>
              <a:t>	</a:t>
            </a:r>
            <a:endParaRPr lang="de-DE" altLang="de-DE" sz="900" kern="0" dirty="0">
              <a:solidFill>
                <a:srgbClr val="005AAA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B2E03B2F-88CB-4AF8-B5CC-51AEB5ED5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349375"/>
            <a:ext cx="8839200" cy="490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de-DE" altLang="de-DE" sz="1800" dirty="0"/>
              <a:t>				</a:t>
            </a:r>
          </a:p>
          <a:p>
            <a:pPr marL="0" indent="0">
              <a:buNone/>
            </a:pPr>
            <a:endParaRPr lang="de-DE" altLang="de-DE" sz="1800" dirty="0"/>
          </a:p>
          <a:p>
            <a:pPr marL="0" indent="0">
              <a:buNone/>
            </a:pPr>
            <a:r>
              <a:rPr lang="de-DE" altLang="de-DE" sz="1800" dirty="0"/>
              <a:t>					</a:t>
            </a:r>
            <a:r>
              <a:rPr lang="de-DE" altLang="de-DE" dirty="0"/>
              <a:t>Warum die Zweitmeinung?</a:t>
            </a:r>
          </a:p>
          <a:p>
            <a:pPr marL="0" indent="0">
              <a:buNone/>
            </a:pPr>
            <a:endParaRPr lang="de-DE" altLang="de-DE" dirty="0"/>
          </a:p>
          <a:p>
            <a:pPr marL="0" indent="0">
              <a:buNone/>
            </a:pPr>
            <a:endParaRPr lang="de-DE" altLang="de-DE" dirty="0"/>
          </a:p>
          <a:p>
            <a:pPr marL="0" indent="0">
              <a:buNone/>
            </a:pPr>
            <a:r>
              <a:rPr lang="de-DE" altLang="de-DE" b="0" dirty="0"/>
              <a:t>	Wenn Sie krank sind und Ihr Arzt stellt eine Diagnose, dann ist es üblich, eine 	Zweitmeinung einzuholen. Genau das machen wir für Sie.</a:t>
            </a:r>
          </a:p>
          <a:p>
            <a:pPr marL="0" indent="0">
              <a:buNone/>
            </a:pPr>
            <a:r>
              <a:rPr lang="de-DE" altLang="de-DE" b="0" dirty="0"/>
              <a:t>	Wir prüfen Ihren Vertrag auf Einsparung und ob die Absicherung auch heute 	noch aktuell ist. Deshalb lohnt sich die Prüfung auf alle Fälle.</a:t>
            </a:r>
          </a:p>
        </p:txBody>
      </p:sp>
    </p:spTree>
    <p:extLst>
      <p:ext uri="{BB962C8B-B14F-4D97-AF65-F5344CB8AC3E}">
        <p14:creationId xmlns:p14="http://schemas.microsoft.com/office/powerpoint/2010/main" val="2710827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3110" y="0"/>
            <a:ext cx="9140889" cy="1080000"/>
          </a:xfrm>
          <a:prstGeom prst="rect">
            <a:avLst/>
          </a:prstGeom>
          <a:solidFill>
            <a:srgbClr val="131E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131E42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0" y="1123495"/>
            <a:ext cx="9146461" cy="154684"/>
          </a:xfrm>
          <a:prstGeom prst="rect">
            <a:avLst/>
          </a:prstGeom>
          <a:solidFill>
            <a:srgbClr val="38589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837" y="-55219"/>
            <a:ext cx="1871350" cy="1322391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7D91685D-7472-417D-8B94-58828A9FA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96975"/>
            <a:ext cx="9144000" cy="475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	</a:t>
            </a:r>
            <a:r>
              <a:rPr lang="de-DE" altLang="de-DE" sz="800" kern="0" dirty="0">
                <a:solidFill>
                  <a:srgbClr val="005AAA"/>
                </a:solidFill>
              </a:rPr>
              <a:t>	</a:t>
            </a:r>
          </a:p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1200" b="0" kern="0" dirty="0">
              <a:solidFill>
                <a:srgbClr val="005AAA"/>
              </a:solidFill>
            </a:endParaRP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900" kern="0" dirty="0"/>
              <a:t>	</a:t>
            </a:r>
            <a:endParaRPr lang="de-DE" altLang="de-DE" sz="900" kern="0" dirty="0">
              <a:solidFill>
                <a:srgbClr val="005AAA"/>
              </a:solidFill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95F1E50-56E1-49D0-AB4C-47AEA5883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349375"/>
            <a:ext cx="9144000" cy="475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	</a:t>
            </a:r>
            <a:r>
              <a:rPr lang="de-DE" altLang="de-DE" sz="800" kern="0" dirty="0">
                <a:solidFill>
                  <a:srgbClr val="005AAA"/>
                </a:solidFill>
              </a:rPr>
              <a:t>	</a:t>
            </a:r>
          </a:p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1200" b="0" kern="0" dirty="0">
              <a:solidFill>
                <a:srgbClr val="005AAA"/>
              </a:solidFill>
            </a:endParaRP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900" kern="0" dirty="0"/>
              <a:t>	</a:t>
            </a:r>
            <a:endParaRPr lang="de-DE" altLang="de-DE" sz="900" kern="0" dirty="0">
              <a:solidFill>
                <a:srgbClr val="005AAA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B2E03B2F-88CB-4AF8-B5CC-51AEB5ED5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30579"/>
            <a:ext cx="8686800" cy="5427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</a:t>
            </a:r>
            <a:endParaRPr lang="de-DE" altLang="de-DE" sz="1200" b="0" kern="0" dirty="0">
              <a:solidFill>
                <a:srgbClr val="005AAA"/>
              </a:solidFill>
            </a:endParaRPr>
          </a:p>
          <a:p>
            <a:pPr marL="0" indent="0">
              <a:buNone/>
            </a:pPr>
            <a:r>
              <a:rPr lang="de-DE" altLang="de-DE" sz="900" kern="0" dirty="0"/>
              <a:t>				</a:t>
            </a:r>
            <a:r>
              <a:rPr lang="de-DE" altLang="de-DE" sz="1600" dirty="0"/>
              <a:t>Für welchen Personenkreis ist das sinnvoll?</a:t>
            </a:r>
          </a:p>
          <a:p>
            <a:pPr marL="0" indent="0">
              <a:buNone/>
            </a:pPr>
            <a:endParaRPr lang="de-DE" altLang="de-DE" sz="1600" dirty="0"/>
          </a:p>
          <a:p>
            <a:pPr marL="0" indent="0">
              <a:buNone/>
            </a:pPr>
            <a:r>
              <a:rPr lang="de-DE" altLang="de-DE" sz="1600" dirty="0"/>
              <a:t>	</a:t>
            </a:r>
            <a:r>
              <a:rPr lang="de-DE" altLang="de-DE" sz="1600" b="0" dirty="0"/>
              <a:t>Kunden, die schon lange PKV-versichert sind</a:t>
            </a:r>
          </a:p>
          <a:p>
            <a:pPr marL="0" indent="0">
              <a:buNone/>
            </a:pPr>
            <a:endParaRPr lang="de-DE" altLang="de-DE" sz="1600" b="0" dirty="0"/>
          </a:p>
          <a:p>
            <a:pPr marL="0" indent="0">
              <a:buNone/>
            </a:pPr>
            <a:r>
              <a:rPr lang="de-DE" altLang="de-DE" sz="1600" b="0" dirty="0"/>
              <a:t>	Kunden, die nicht über Sie versichert wurden</a:t>
            </a:r>
          </a:p>
          <a:p>
            <a:pPr marL="0" indent="0">
              <a:buNone/>
            </a:pPr>
            <a:endParaRPr lang="de-DE" altLang="de-DE" sz="1600" b="0" dirty="0"/>
          </a:p>
          <a:p>
            <a:pPr marL="0" indent="0">
              <a:buNone/>
            </a:pPr>
            <a:r>
              <a:rPr lang="de-DE" altLang="de-DE" sz="1600" b="0" dirty="0"/>
              <a:t>	Kunden, die einen hohen Beitrag bezahlen</a:t>
            </a:r>
          </a:p>
          <a:p>
            <a:pPr marL="0" indent="0">
              <a:buNone/>
            </a:pPr>
            <a:endParaRPr lang="de-DE" altLang="de-DE" sz="1600" b="0" dirty="0"/>
          </a:p>
          <a:p>
            <a:pPr marL="0" indent="0">
              <a:buNone/>
            </a:pPr>
            <a:r>
              <a:rPr lang="de-DE" altLang="de-DE" sz="1600" b="0" dirty="0"/>
              <a:t>	Kinder, Jugendliche und Studenten</a:t>
            </a:r>
          </a:p>
          <a:p>
            <a:pPr marL="0" indent="0">
              <a:buNone/>
            </a:pPr>
            <a:endParaRPr lang="de-DE" altLang="de-DE" sz="1600" b="0" dirty="0"/>
          </a:p>
          <a:p>
            <a:pPr marL="0" indent="0">
              <a:buNone/>
            </a:pPr>
            <a:r>
              <a:rPr lang="de-DE" altLang="de-DE" sz="1600" b="0" dirty="0"/>
              <a:t>	Kunden, die in der Vergangenheit Ihren Status geändert haben</a:t>
            </a:r>
          </a:p>
          <a:p>
            <a:pPr marL="0" indent="0">
              <a:buNone/>
            </a:pPr>
            <a:endParaRPr lang="de-DE" altLang="de-DE" sz="1600" b="0" dirty="0"/>
          </a:p>
          <a:p>
            <a:pPr marL="0" indent="0">
              <a:buNone/>
            </a:pPr>
            <a:r>
              <a:rPr lang="de-DE" altLang="de-DE" sz="1600" b="0" dirty="0"/>
              <a:t>	Kunden, die sich nicht sicher sind, ob Sie richtig versichert sind</a:t>
            </a:r>
          </a:p>
          <a:p>
            <a:pPr marL="0" indent="0">
              <a:buNone/>
            </a:pPr>
            <a:endParaRPr lang="de-DE" altLang="de-DE" sz="1600" b="0" dirty="0"/>
          </a:p>
          <a:p>
            <a:pPr marL="0" indent="0">
              <a:buNone/>
            </a:pPr>
            <a:endParaRPr lang="de-DE" altLang="de-DE" sz="1600" b="0" dirty="0"/>
          </a:p>
          <a:p>
            <a:pPr marL="0" indent="0">
              <a:buNone/>
            </a:pPr>
            <a:r>
              <a:rPr lang="de-DE" altLang="de-DE" sz="1600" dirty="0"/>
              <a:t>	Fazit:	für alle PKV-Kunden sinnvoll</a:t>
            </a: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endParaRPr lang="de-DE" altLang="de-DE" sz="900" kern="0" dirty="0">
              <a:solidFill>
                <a:srgbClr val="005AAA"/>
              </a:solidFill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418934AF-0B56-4024-97E3-500F6496F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6100763"/>
            <a:ext cx="6096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16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3110" y="0"/>
            <a:ext cx="9140889" cy="1080000"/>
          </a:xfrm>
          <a:prstGeom prst="rect">
            <a:avLst/>
          </a:prstGeom>
          <a:solidFill>
            <a:srgbClr val="131E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131E42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0" y="1123495"/>
            <a:ext cx="9146461" cy="154684"/>
          </a:xfrm>
          <a:prstGeom prst="rect">
            <a:avLst/>
          </a:prstGeom>
          <a:solidFill>
            <a:srgbClr val="38589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837" y="-55219"/>
            <a:ext cx="1871350" cy="1322391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7D91685D-7472-417D-8B94-58828A9FA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96975"/>
            <a:ext cx="9144000" cy="475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	</a:t>
            </a:r>
            <a:r>
              <a:rPr lang="de-DE" altLang="de-DE" sz="800" kern="0" dirty="0">
                <a:solidFill>
                  <a:srgbClr val="005AAA"/>
                </a:solidFill>
              </a:rPr>
              <a:t>	</a:t>
            </a:r>
          </a:p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1200" b="0" kern="0" dirty="0">
              <a:solidFill>
                <a:srgbClr val="005AAA"/>
              </a:solidFill>
            </a:endParaRP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900" kern="0" dirty="0"/>
              <a:t>	</a:t>
            </a:r>
            <a:endParaRPr lang="de-DE" altLang="de-DE" sz="900" kern="0" dirty="0">
              <a:solidFill>
                <a:srgbClr val="005AAA"/>
              </a:solidFill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95F1E50-56E1-49D0-AB4C-47AEA5883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349375"/>
            <a:ext cx="9144000" cy="475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	</a:t>
            </a:r>
            <a:r>
              <a:rPr lang="de-DE" altLang="de-DE" sz="800" kern="0" dirty="0">
                <a:solidFill>
                  <a:srgbClr val="005AAA"/>
                </a:solidFill>
              </a:rPr>
              <a:t>	</a:t>
            </a:r>
          </a:p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1200" b="0" kern="0" dirty="0">
              <a:solidFill>
                <a:srgbClr val="005AAA"/>
              </a:solidFill>
            </a:endParaRP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900" kern="0" dirty="0"/>
              <a:t>	</a:t>
            </a:r>
            <a:endParaRPr lang="de-DE" altLang="de-DE" sz="900" kern="0" dirty="0">
              <a:solidFill>
                <a:srgbClr val="005AAA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B2E03B2F-88CB-4AF8-B5CC-51AEB5ED5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796413"/>
            <a:ext cx="8839200" cy="475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	</a:t>
            </a:r>
            <a:r>
              <a:rPr lang="de-DE" altLang="de-DE" sz="800" kern="0" dirty="0">
                <a:solidFill>
                  <a:srgbClr val="005AAA"/>
                </a:solidFill>
              </a:rPr>
              <a:t>	</a:t>
            </a:r>
          </a:p>
          <a:p>
            <a:pPr marL="0" indent="0" defTabSz="449263" eaLnBrk="1" hangingPunct="1">
              <a:lnSpc>
                <a:spcPct val="80000"/>
              </a:lnSpc>
              <a:buNone/>
              <a:tabLst>
                <a:tab pos="2690813" algn="l"/>
              </a:tabLst>
              <a:defRPr/>
            </a:pPr>
            <a:r>
              <a:rPr lang="de-DE" altLang="de-DE" sz="1800" b="0" kern="0" dirty="0">
                <a:solidFill>
                  <a:srgbClr val="005AAA"/>
                </a:solidFill>
              </a:rPr>
              <a:t>	</a:t>
            </a:r>
            <a:r>
              <a:rPr lang="de-DE" altLang="de-DE" sz="1800" kern="0" dirty="0">
                <a:solidFill>
                  <a:srgbClr val="005AAA"/>
                </a:solidFill>
              </a:rPr>
              <a:t>Was benötige ich an Unterlagen?</a:t>
            </a:r>
          </a:p>
          <a:p>
            <a:pPr marL="0" indent="0" defTabSz="449263" eaLnBrk="1" hangingPunct="1">
              <a:lnSpc>
                <a:spcPct val="80000"/>
              </a:lnSpc>
              <a:buNone/>
              <a:tabLst>
                <a:tab pos="2690813" algn="l"/>
              </a:tabLst>
              <a:defRPr/>
            </a:pPr>
            <a:endParaRPr lang="de-DE" altLang="de-DE" sz="1800" b="0" kern="0" dirty="0">
              <a:solidFill>
                <a:srgbClr val="005AAA"/>
              </a:solidFill>
            </a:endParaRPr>
          </a:p>
          <a:p>
            <a:pPr marL="0" indent="0" defTabSz="449263" eaLnBrk="1" hangingPunct="1">
              <a:lnSpc>
                <a:spcPct val="80000"/>
              </a:lnSpc>
              <a:buNone/>
              <a:tabLst>
                <a:tab pos="2690813" algn="l"/>
              </a:tabLst>
              <a:defRPr/>
            </a:pPr>
            <a:endParaRPr lang="de-DE" altLang="de-DE" sz="1800" b="0" kern="0" dirty="0">
              <a:solidFill>
                <a:srgbClr val="005AAA"/>
              </a:solidFill>
            </a:endParaRPr>
          </a:p>
          <a:p>
            <a:pPr marL="0" indent="0" defTabSz="449263" eaLnBrk="1" hangingPunct="1">
              <a:lnSpc>
                <a:spcPct val="80000"/>
              </a:lnSpc>
              <a:buNone/>
              <a:tabLst>
                <a:tab pos="2690813" algn="l"/>
              </a:tabLst>
              <a:defRPr/>
            </a:pPr>
            <a:r>
              <a:rPr lang="de-DE" altLang="de-DE" sz="1800" b="0" kern="0" dirty="0">
                <a:solidFill>
                  <a:srgbClr val="005AAA"/>
                </a:solidFill>
              </a:rPr>
              <a:t>Kurze Bedarfsanalyse mit einer Einschätzung zum Gesundheitszustand</a:t>
            </a:r>
          </a:p>
          <a:p>
            <a:pPr marL="0" indent="0" defTabSz="449263" eaLnBrk="1" hangingPunct="1">
              <a:lnSpc>
                <a:spcPct val="80000"/>
              </a:lnSpc>
              <a:buNone/>
              <a:tabLst>
                <a:tab pos="2690813" algn="l"/>
              </a:tabLst>
              <a:defRPr/>
            </a:pPr>
            <a:endParaRPr lang="de-DE" altLang="de-DE" sz="1800" b="0" kern="0" dirty="0">
              <a:solidFill>
                <a:srgbClr val="005AAA"/>
              </a:solidFill>
            </a:endParaRPr>
          </a:p>
          <a:p>
            <a:pPr marL="0" indent="0" defTabSz="449263" eaLnBrk="1" hangingPunct="1">
              <a:lnSpc>
                <a:spcPct val="80000"/>
              </a:lnSpc>
              <a:buNone/>
              <a:tabLst>
                <a:tab pos="2690813" algn="l"/>
              </a:tabLst>
              <a:defRPr/>
            </a:pPr>
            <a:r>
              <a:rPr lang="de-DE" altLang="de-DE" sz="1800" b="0" kern="0" dirty="0">
                <a:solidFill>
                  <a:srgbClr val="005AAA"/>
                </a:solidFill>
              </a:rPr>
              <a:t>der Vertrag muss im Bestand der </a:t>
            </a:r>
            <a:r>
              <a:rPr lang="de-DE" altLang="de-DE" sz="1800" b="0" kern="0" dirty="0" err="1">
                <a:solidFill>
                  <a:srgbClr val="005AAA"/>
                </a:solidFill>
              </a:rPr>
              <a:t>Fondskonzept</a:t>
            </a:r>
            <a:r>
              <a:rPr lang="de-DE" altLang="de-DE" sz="1800" b="0" kern="0" dirty="0">
                <a:solidFill>
                  <a:srgbClr val="005AAA"/>
                </a:solidFill>
              </a:rPr>
              <a:t> sein</a:t>
            </a:r>
          </a:p>
          <a:p>
            <a:pPr marL="0" indent="0" defTabSz="449263" eaLnBrk="1" hangingPunct="1">
              <a:lnSpc>
                <a:spcPct val="80000"/>
              </a:lnSpc>
              <a:buNone/>
              <a:tabLst>
                <a:tab pos="2690813" algn="l"/>
              </a:tabLst>
              <a:defRPr/>
            </a:pPr>
            <a:endParaRPr lang="de-DE" altLang="de-DE" sz="1800" b="0" kern="0" dirty="0">
              <a:solidFill>
                <a:srgbClr val="005AAA"/>
              </a:solidFill>
            </a:endParaRPr>
          </a:p>
          <a:p>
            <a:pPr marL="0" indent="0" defTabSz="449263" eaLnBrk="1" hangingPunct="1">
              <a:lnSpc>
                <a:spcPct val="80000"/>
              </a:lnSpc>
              <a:buNone/>
              <a:tabLst>
                <a:tab pos="2690813" algn="l"/>
              </a:tabLst>
              <a:defRPr/>
            </a:pPr>
            <a:r>
              <a:rPr lang="de-DE" altLang="de-DE" sz="1800" b="0" kern="0" dirty="0">
                <a:solidFill>
                  <a:srgbClr val="005AAA"/>
                </a:solidFill>
              </a:rPr>
              <a:t>aktueller Versicherungsschein</a:t>
            </a: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900" kern="0" dirty="0"/>
              <a:t>	</a:t>
            </a:r>
            <a:endParaRPr lang="de-DE" altLang="de-DE" sz="900" kern="0" dirty="0">
              <a:solidFill>
                <a:srgbClr val="005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65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3110" y="0"/>
            <a:ext cx="9140889" cy="1080000"/>
          </a:xfrm>
          <a:prstGeom prst="rect">
            <a:avLst/>
          </a:prstGeom>
          <a:solidFill>
            <a:srgbClr val="131E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131E42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0" y="1123495"/>
            <a:ext cx="9146461" cy="154684"/>
          </a:xfrm>
          <a:prstGeom prst="rect">
            <a:avLst/>
          </a:prstGeom>
          <a:solidFill>
            <a:srgbClr val="38589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837" y="-55219"/>
            <a:ext cx="1871350" cy="1322391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7D91685D-7472-417D-8B94-58828A9FA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96975"/>
            <a:ext cx="9144000" cy="475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	</a:t>
            </a:r>
            <a:r>
              <a:rPr lang="de-DE" altLang="de-DE" sz="800" kern="0" dirty="0">
                <a:solidFill>
                  <a:srgbClr val="005AAA"/>
                </a:solidFill>
              </a:rPr>
              <a:t>	</a:t>
            </a:r>
          </a:p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1200" b="0" kern="0" dirty="0">
              <a:solidFill>
                <a:srgbClr val="005AAA"/>
              </a:solidFill>
            </a:endParaRP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900" kern="0" dirty="0"/>
              <a:t>	</a:t>
            </a:r>
            <a:endParaRPr lang="de-DE" altLang="de-DE" sz="900" kern="0" dirty="0">
              <a:solidFill>
                <a:srgbClr val="005AAA"/>
              </a:solidFill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95F1E50-56E1-49D0-AB4C-47AEA5883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349375"/>
            <a:ext cx="9144000" cy="475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	</a:t>
            </a:r>
            <a:r>
              <a:rPr lang="de-DE" altLang="de-DE" sz="800" kern="0" dirty="0">
                <a:solidFill>
                  <a:srgbClr val="005AAA"/>
                </a:solidFill>
              </a:rPr>
              <a:t>	</a:t>
            </a:r>
          </a:p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1200" b="0" kern="0" dirty="0">
              <a:solidFill>
                <a:srgbClr val="005AAA"/>
              </a:solidFill>
            </a:endParaRP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900" kern="0" dirty="0"/>
              <a:t>	</a:t>
            </a:r>
            <a:endParaRPr lang="de-DE" altLang="de-DE" sz="900" kern="0" dirty="0">
              <a:solidFill>
                <a:srgbClr val="005AAA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B2E03B2F-88CB-4AF8-B5CC-51AEB5ED5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349375"/>
            <a:ext cx="9144000" cy="490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	</a:t>
            </a:r>
            <a:r>
              <a:rPr lang="de-DE" altLang="de-DE" sz="800" kern="0" dirty="0">
                <a:solidFill>
                  <a:srgbClr val="005AAA"/>
                </a:solidFill>
              </a:rPr>
              <a:t>	</a:t>
            </a:r>
          </a:p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1200" b="0" kern="0" dirty="0">
              <a:solidFill>
                <a:srgbClr val="005AAA"/>
              </a:solidFill>
            </a:endParaRP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900" kern="0" dirty="0"/>
              <a:t>	</a:t>
            </a:r>
            <a:endParaRPr lang="de-DE" altLang="de-DE" sz="900" kern="0" dirty="0">
              <a:solidFill>
                <a:srgbClr val="005AAA"/>
              </a:solidFill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61971409-4AF3-4B6A-B76B-8ED4A7699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30579"/>
            <a:ext cx="8534400" cy="497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de-DE" altLang="de-DE" sz="1600" dirty="0"/>
              <a:t>				</a:t>
            </a:r>
            <a:r>
              <a:rPr lang="de-DE" altLang="de-DE" sz="1800" dirty="0"/>
              <a:t>		Was wird geprüft?</a:t>
            </a:r>
          </a:p>
          <a:p>
            <a:pPr>
              <a:defRPr/>
            </a:pPr>
            <a:endParaRPr lang="de-DE" altLang="de-DE" sz="1800" b="0" dirty="0"/>
          </a:p>
          <a:p>
            <a:pPr>
              <a:buFontTx/>
              <a:buNone/>
              <a:defRPr/>
            </a:pPr>
            <a:endParaRPr lang="de-DE" altLang="de-DE" sz="1800" b="0" dirty="0">
              <a:solidFill>
                <a:srgbClr val="B2B2B2"/>
              </a:solidFill>
            </a:endParaRPr>
          </a:p>
          <a:p>
            <a:pPr>
              <a:buFontTx/>
              <a:buNone/>
              <a:defRPr/>
            </a:pPr>
            <a:r>
              <a:rPr lang="de-DE" altLang="de-DE" sz="1800" b="0" dirty="0">
                <a:solidFill>
                  <a:srgbClr val="B2B2B2"/>
                </a:solidFill>
              </a:rPr>
              <a:t>	</a:t>
            </a:r>
            <a:r>
              <a:rPr lang="de-DE" altLang="de-DE" sz="1800" b="0" dirty="0"/>
              <a:t>kann der Kunde in einen Tarif mit höherem Selbstbehalt wechseln (Angestellte/Selbstständige)</a:t>
            </a:r>
          </a:p>
          <a:p>
            <a:pPr>
              <a:buFontTx/>
              <a:buNone/>
              <a:defRPr/>
            </a:pPr>
            <a:r>
              <a:rPr lang="de-DE" altLang="de-DE" sz="1800" b="0" dirty="0"/>
              <a:t> </a:t>
            </a:r>
          </a:p>
          <a:p>
            <a:pPr>
              <a:buFontTx/>
              <a:buNone/>
              <a:defRPr/>
            </a:pPr>
            <a:r>
              <a:rPr lang="de-DE" altLang="de-DE" sz="1800" b="0" dirty="0"/>
              <a:t>	gibt es in der „alten Tarifwelt“ Alternativen oder Wechsel in die „neue Tarifwelt“ sinnvoll oder sogar „Unisex-Welt“</a:t>
            </a:r>
          </a:p>
          <a:p>
            <a:pPr>
              <a:buFontTx/>
              <a:buNone/>
              <a:defRPr/>
            </a:pPr>
            <a:endParaRPr lang="de-DE" altLang="de-DE" sz="1800" b="0" dirty="0"/>
          </a:p>
          <a:p>
            <a:pPr>
              <a:buFontTx/>
              <a:buNone/>
              <a:defRPr/>
            </a:pPr>
            <a:r>
              <a:rPr lang="de-DE" altLang="de-DE" sz="1800" b="0" dirty="0"/>
              <a:t>	wünscht der Kunde Leistungskürzungen oder -erhöhungen (Bedarfsanalyse)</a:t>
            </a:r>
          </a:p>
          <a:p>
            <a:pPr>
              <a:buFontTx/>
              <a:buNone/>
              <a:defRPr/>
            </a:pPr>
            <a:endParaRPr lang="de-DE" altLang="de-DE" sz="1800" b="0" dirty="0"/>
          </a:p>
          <a:p>
            <a:pPr>
              <a:buFontTx/>
              <a:buNone/>
              <a:defRPr/>
            </a:pPr>
            <a:r>
              <a:rPr lang="de-DE" altLang="de-DE" sz="1800" b="0" dirty="0"/>
              <a:t>	lohnt sich für mitversicherte Personen ein Wechsel der Gesellschaft</a:t>
            </a:r>
          </a:p>
          <a:p>
            <a:pPr>
              <a:buFontTx/>
              <a:buNone/>
              <a:defRPr/>
            </a:pPr>
            <a:endParaRPr lang="de-DE" altLang="de-DE" sz="1800" b="0" dirty="0"/>
          </a:p>
          <a:p>
            <a:pPr>
              <a:buFontTx/>
              <a:buNone/>
              <a:defRPr/>
            </a:pPr>
            <a:r>
              <a:rPr lang="de-DE" altLang="de-DE" sz="1800" b="0" dirty="0"/>
              <a:t>	hat das KT die richtige Höhe bzw. Karenzzeit</a:t>
            </a:r>
          </a:p>
        </p:txBody>
      </p:sp>
    </p:spTree>
    <p:extLst>
      <p:ext uri="{BB962C8B-B14F-4D97-AF65-F5344CB8AC3E}">
        <p14:creationId xmlns:p14="http://schemas.microsoft.com/office/powerpoint/2010/main" val="114516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3110" y="0"/>
            <a:ext cx="9140889" cy="1080000"/>
          </a:xfrm>
          <a:prstGeom prst="rect">
            <a:avLst/>
          </a:prstGeom>
          <a:solidFill>
            <a:srgbClr val="131E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131E42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0" y="1123495"/>
            <a:ext cx="9146461" cy="154684"/>
          </a:xfrm>
          <a:prstGeom prst="rect">
            <a:avLst/>
          </a:prstGeom>
          <a:solidFill>
            <a:srgbClr val="38589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837" y="-55219"/>
            <a:ext cx="1871350" cy="1322391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7D91685D-7472-417D-8B94-58828A9FA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96975"/>
            <a:ext cx="9144000" cy="475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	</a:t>
            </a:r>
            <a:r>
              <a:rPr lang="de-DE" altLang="de-DE" sz="800" kern="0" dirty="0">
                <a:solidFill>
                  <a:srgbClr val="005AAA"/>
                </a:solidFill>
              </a:rPr>
              <a:t>	</a:t>
            </a:r>
          </a:p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1200" b="0" kern="0" dirty="0">
              <a:solidFill>
                <a:srgbClr val="005AAA"/>
              </a:solidFill>
            </a:endParaRP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900" kern="0" dirty="0"/>
              <a:t>	</a:t>
            </a:r>
            <a:endParaRPr lang="de-DE" altLang="de-DE" sz="900" kern="0" dirty="0">
              <a:solidFill>
                <a:srgbClr val="005AAA"/>
              </a:solidFill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95F1E50-56E1-49D0-AB4C-47AEA5883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349375"/>
            <a:ext cx="9144000" cy="475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	</a:t>
            </a:r>
            <a:r>
              <a:rPr lang="de-DE" altLang="de-DE" sz="800" kern="0" dirty="0">
                <a:solidFill>
                  <a:srgbClr val="005AAA"/>
                </a:solidFill>
              </a:rPr>
              <a:t>	</a:t>
            </a:r>
          </a:p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1200" b="0" kern="0" dirty="0">
              <a:solidFill>
                <a:srgbClr val="005AAA"/>
              </a:solidFill>
            </a:endParaRP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900" kern="0" dirty="0"/>
              <a:t>	</a:t>
            </a:r>
            <a:endParaRPr lang="de-DE" altLang="de-DE" sz="900" kern="0" dirty="0">
              <a:solidFill>
                <a:srgbClr val="005AAA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B2E03B2F-88CB-4AF8-B5CC-51AEB5ED5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430579"/>
            <a:ext cx="8686800" cy="5427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de-DE" altLang="de-DE" sz="1800" dirty="0"/>
              <a:t>				Welche Nutzen haben Sie persönlich?</a:t>
            </a:r>
          </a:p>
          <a:p>
            <a:pPr>
              <a:defRPr/>
            </a:pPr>
            <a:endParaRPr lang="de-DE" altLang="de-DE" sz="1800" b="0" dirty="0"/>
          </a:p>
          <a:p>
            <a:pPr>
              <a:buFontTx/>
              <a:buNone/>
              <a:defRPr/>
            </a:pPr>
            <a:r>
              <a:rPr lang="de-DE" altLang="de-DE" sz="1800" b="0" dirty="0">
                <a:solidFill>
                  <a:srgbClr val="B2B2B2"/>
                </a:solidFill>
              </a:rPr>
              <a:t>		</a:t>
            </a:r>
            <a:r>
              <a:rPr lang="de-DE" altLang="de-DE" sz="1800" b="0" dirty="0"/>
              <a:t>zufriedene Kunden</a:t>
            </a:r>
          </a:p>
          <a:p>
            <a:pPr>
              <a:buFontTx/>
              <a:buNone/>
              <a:defRPr/>
            </a:pPr>
            <a:endParaRPr lang="de-DE" altLang="de-DE" sz="1800" b="0" dirty="0"/>
          </a:p>
          <a:p>
            <a:pPr>
              <a:buFontTx/>
              <a:buNone/>
              <a:defRPr/>
            </a:pPr>
            <a:r>
              <a:rPr lang="de-DE" altLang="de-DE" sz="1800" b="0" dirty="0"/>
              <a:t>		Ausbau Ihre KV-Bestandes</a:t>
            </a:r>
          </a:p>
          <a:p>
            <a:pPr>
              <a:buFontTx/>
              <a:buNone/>
              <a:defRPr/>
            </a:pPr>
            <a:endParaRPr lang="de-DE" altLang="de-DE" sz="1800" b="0" dirty="0"/>
          </a:p>
          <a:p>
            <a:pPr>
              <a:buFontTx/>
              <a:buNone/>
              <a:defRPr/>
            </a:pPr>
            <a:r>
              <a:rPr lang="de-DE" altLang="de-DE" sz="1800" b="0" dirty="0"/>
              <a:t>		Beratungshonorar</a:t>
            </a:r>
          </a:p>
          <a:p>
            <a:pPr>
              <a:buFontTx/>
              <a:buNone/>
              <a:defRPr/>
            </a:pPr>
            <a:endParaRPr lang="de-DE" altLang="de-DE" sz="1800" b="0" dirty="0"/>
          </a:p>
          <a:p>
            <a:pPr>
              <a:buFontTx/>
              <a:buNone/>
              <a:defRPr/>
            </a:pPr>
            <a:r>
              <a:rPr lang="de-DE" altLang="de-DE" sz="1800" b="0" dirty="0"/>
              <a:t>		Empfehlungen</a:t>
            </a:r>
          </a:p>
          <a:p>
            <a:pPr>
              <a:buFontTx/>
              <a:buNone/>
              <a:defRPr/>
            </a:pPr>
            <a:endParaRPr lang="de-DE" altLang="de-DE" sz="1800" b="0" dirty="0"/>
          </a:p>
          <a:p>
            <a:pPr>
              <a:buFontTx/>
              <a:buNone/>
              <a:defRPr/>
            </a:pPr>
            <a:r>
              <a:rPr lang="de-DE" altLang="de-DE" sz="1800" b="0" dirty="0"/>
              <a:t>		Courtage bei Wechsel einzelner Personen (immer von der Honorarberatung trennen)</a:t>
            </a:r>
          </a:p>
          <a:p>
            <a:pPr>
              <a:buFontTx/>
              <a:buNone/>
              <a:defRPr/>
            </a:pPr>
            <a:endParaRPr lang="de-DE" altLang="de-DE" sz="1800" b="0" dirty="0"/>
          </a:p>
          <a:p>
            <a:pPr>
              <a:buFontTx/>
              <a:buNone/>
              <a:defRPr/>
            </a:pPr>
            <a:r>
              <a:rPr lang="de-DE" altLang="de-DE" sz="1800" b="0" dirty="0"/>
              <a:t>		Ihr Kunde hat neuen finanziellen Spielraum für weitere Produkte z.B.  	Pflegeabsicherung/  Ansparung für Beiträge im Alter</a:t>
            </a:r>
          </a:p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	</a:t>
            </a:r>
            <a:r>
              <a:rPr lang="de-DE" altLang="de-DE" sz="800" kern="0" dirty="0">
                <a:solidFill>
                  <a:srgbClr val="005AAA"/>
                </a:solidFill>
              </a:rPr>
              <a:t>	</a:t>
            </a:r>
          </a:p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1200" b="0" kern="0" dirty="0">
              <a:solidFill>
                <a:srgbClr val="005AAA"/>
              </a:solidFill>
            </a:endParaRP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900" kern="0" dirty="0"/>
              <a:t>	</a:t>
            </a:r>
            <a:endParaRPr lang="de-DE" altLang="de-DE" sz="900" kern="0" dirty="0">
              <a:solidFill>
                <a:srgbClr val="005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58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>
            <a:extLst>
              <a:ext uri="{FF2B5EF4-FFF2-40B4-BE49-F238E27FC236}">
                <a16:creationId xmlns:a16="http://schemas.microsoft.com/office/drawing/2014/main" id="{B2232FD4-D131-4DD5-83D0-F24C89576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altLang="de-DE" sz="1400" dirty="0"/>
          </a:p>
        </p:txBody>
      </p:sp>
      <p:sp>
        <p:nvSpPr>
          <p:cNvPr id="17411" name="Inhaltsplatzhalter 2">
            <a:extLst>
              <a:ext uri="{FF2B5EF4-FFF2-40B4-BE49-F238E27FC236}">
                <a16:creationId xmlns:a16="http://schemas.microsoft.com/office/drawing/2014/main" id="{257C2381-66DB-4D22-B09A-6980A83C9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6551"/>
            <a:ext cx="8229600" cy="5961062"/>
          </a:xfrm>
        </p:spPr>
        <p:txBody>
          <a:bodyPr>
            <a:normAutofit lnSpcReduction="10000"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de-DE" altLang="de-DE" sz="1000" b="0" dirty="0"/>
              <a:t>Gesellschaft	Beitrag	Eigenanteil	Beitrag	Eigenanteil	Einsparung	Einsparung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	alt		neu		brutto	netto 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Allianz		1.437,56€	900€		6.000€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					523,09€			10.985,64€	5.885,64€	2P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Axa		614,60€		1.300€		3.000€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					177,05€			5.250,06€		3.550,60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Central		549,78€		800€		600€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					309,60€			2.881,08€		3.081,08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DBV		454,32€		1.100€		1.000€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					244,48€			2.518,08€		2.618,08€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Deutscher Ring	586,88€ 		0€		2.700€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					168,46€			5.021,04€		2.321,04€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DKV		447,56€		780€		3.300€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					58,88€			4.664,16€		2.144,16€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Gothaer		374,47€		420€		500€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					215,74€			1.904,76€		1.824,76€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Hallesche	414,02€		1.750€		2.750€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					107,09€			3.683,16€		2.683,16€	</a:t>
            </a:r>
          </a:p>
          <a:p>
            <a:pPr marL="0" indent="0">
              <a:buFontTx/>
              <a:buNone/>
            </a:pPr>
            <a:r>
              <a:rPr lang="de-DE" altLang="de-DE" sz="1000" b="0" dirty="0" err="1"/>
              <a:t>Inter</a:t>
            </a:r>
            <a:r>
              <a:rPr lang="de-DE" altLang="de-DE" sz="1000" b="0" dirty="0"/>
              <a:t>		742,24€		250€		1.200€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					284,46€			5.493,36€		4.543,36€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Münch-Verein	913,98€		780€		2.340€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					457,63€			5.456,20€		3.916,20€	2P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SDK		361,18€		660€		780€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					251,45€			1.446,76€		1.326,76€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Signal Iduna	651,39€		675€		2.700€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					164,71€			5.840,16€		3.815,16€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Victoria		08,83€		800€		1.320€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					290,81€			3.816,24€		3.296,24€	</a:t>
            </a:r>
          </a:p>
          <a:p>
            <a:pPr marL="0" indent="0">
              <a:buFontTx/>
              <a:buNone/>
            </a:pPr>
            <a:r>
              <a:rPr lang="de-DE" altLang="de-DE" sz="1000" b="0" dirty="0" err="1"/>
              <a:t>Universa</a:t>
            </a:r>
            <a:r>
              <a:rPr lang="de-DE" altLang="de-DE" sz="1000" b="0" dirty="0"/>
              <a:t>		1.188,74€	1.510€		5.000€	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					435,54€		9.038,40€	5.548,40€	3P 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14 Optimierungen							</a:t>
            </a:r>
          </a:p>
          <a:p>
            <a:pPr marL="0" indent="0">
              <a:buFontTx/>
              <a:buNone/>
            </a:pPr>
            <a:r>
              <a:rPr lang="de-DE" altLang="de-DE" sz="1000" b="0" dirty="0"/>
              <a:t>Summe		</a:t>
            </a:r>
            <a:r>
              <a:rPr lang="de-DE" altLang="de-DE" sz="1000" dirty="0"/>
              <a:t>9.345,55€</a:t>
            </a:r>
            <a:r>
              <a:rPr lang="de-DE" altLang="de-DE" sz="1000" b="0" dirty="0"/>
              <a:t>		</a:t>
            </a:r>
            <a:r>
              <a:rPr lang="de-DE" altLang="de-DE" sz="1000" dirty="0"/>
              <a:t>3.688,99€</a:t>
            </a:r>
            <a:r>
              <a:rPr lang="de-DE" altLang="de-DE" sz="1000" b="0" dirty="0"/>
              <a:t>		</a:t>
            </a:r>
            <a:r>
              <a:rPr lang="de-DE" altLang="de-DE" sz="1000" dirty="0"/>
              <a:t>67.878,72€</a:t>
            </a:r>
            <a:r>
              <a:rPr lang="de-DE" altLang="de-DE" sz="1000" b="0" dirty="0"/>
              <a:t>		</a:t>
            </a:r>
            <a:r>
              <a:rPr lang="de-DE" altLang="de-DE" sz="1000" dirty="0"/>
              <a:t>46,554,64€</a:t>
            </a:r>
            <a:r>
              <a:rPr lang="de-DE" altLang="de-DE" sz="1000" b="0" dirty="0"/>
              <a:t>							</a:t>
            </a:r>
            <a:r>
              <a:rPr lang="de-DE" altLang="de-DE" sz="1000" dirty="0"/>
              <a:t>im Durchschnitt</a:t>
            </a:r>
            <a:r>
              <a:rPr lang="de-DE" altLang="de-DE" sz="800" dirty="0"/>
              <a:t>	 </a:t>
            </a:r>
            <a:r>
              <a:rPr lang="de-DE" altLang="de-DE" sz="1200" dirty="0"/>
              <a:t>3.325,33€</a:t>
            </a:r>
            <a:r>
              <a:rPr lang="de-DE" altLang="de-DE" sz="1200" b="0" dirty="0"/>
              <a:t>	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de-DE" altLang="de-DE" sz="800" b="0" dirty="0"/>
          </a:p>
        </p:txBody>
      </p:sp>
      <p:sp>
        <p:nvSpPr>
          <p:cNvPr id="19460" name="Foliennummernplatzhalter 3">
            <a:extLst>
              <a:ext uri="{FF2B5EF4-FFF2-40B4-BE49-F238E27FC236}">
                <a16:creationId xmlns:a16="http://schemas.microsoft.com/office/drawing/2014/main" id="{F11D444D-2C16-417C-AD43-35F4F98784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§"/>
              <a:defRPr sz="2000" b="1">
                <a:solidFill>
                  <a:srgbClr val="006699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§"/>
              <a:defRPr b="1">
                <a:solidFill>
                  <a:srgbClr val="FFB4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§"/>
              <a:defRPr sz="1600">
                <a:solidFill>
                  <a:srgbClr val="006699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§"/>
              <a:defRPr sz="1600">
                <a:solidFill>
                  <a:srgbClr val="006699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§"/>
              <a:defRPr sz="1600">
                <a:solidFill>
                  <a:srgbClr val="006699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§"/>
              <a:defRPr sz="1600">
                <a:solidFill>
                  <a:srgbClr val="006699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§"/>
              <a:defRPr sz="1600">
                <a:solidFill>
                  <a:srgbClr val="006699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§"/>
              <a:defRPr sz="1600">
                <a:solidFill>
                  <a:srgbClr val="006699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§"/>
              <a:defRPr sz="1600">
                <a:solidFill>
                  <a:srgbClr val="006699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9EFBFB9C-8135-4CC8-8A48-3FD23C47E9C7}" type="slidenum">
              <a:rPr lang="de-DE" altLang="de-DE" sz="900" b="0">
                <a:solidFill>
                  <a:schemeClr val="tx1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de-DE" altLang="de-DE" sz="9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9461" name="Fußzeilenplatzhalter 4">
            <a:extLst>
              <a:ext uri="{FF2B5EF4-FFF2-40B4-BE49-F238E27FC236}">
                <a16:creationId xmlns:a16="http://schemas.microsoft.com/office/drawing/2014/main" id="{F6592E26-9EBB-4ECC-A368-54808A915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§"/>
              <a:defRPr sz="2000" b="1">
                <a:solidFill>
                  <a:srgbClr val="006699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§"/>
              <a:defRPr b="1">
                <a:solidFill>
                  <a:srgbClr val="FFB4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§"/>
              <a:defRPr sz="1600">
                <a:solidFill>
                  <a:srgbClr val="006699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§"/>
              <a:defRPr sz="1600">
                <a:solidFill>
                  <a:srgbClr val="006699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§"/>
              <a:defRPr sz="1600">
                <a:solidFill>
                  <a:srgbClr val="006699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§"/>
              <a:defRPr sz="1600">
                <a:solidFill>
                  <a:srgbClr val="006699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§"/>
              <a:defRPr sz="1600">
                <a:solidFill>
                  <a:srgbClr val="006699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§"/>
              <a:defRPr sz="1600">
                <a:solidFill>
                  <a:srgbClr val="006699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§"/>
              <a:defRPr sz="1600">
                <a:solidFill>
                  <a:srgbClr val="006699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900">
                <a:latin typeface="Arial" panose="020B0604020202020204" pitchFamily="34" charset="0"/>
              </a:rPr>
              <a:t>§ 204 VVG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4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4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4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4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4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4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41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741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41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41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41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41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741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741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41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7411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7411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7411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7411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7411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7411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7411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7411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7411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7411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7411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7411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3110" y="0"/>
            <a:ext cx="9140889" cy="1080000"/>
          </a:xfrm>
          <a:prstGeom prst="rect">
            <a:avLst/>
          </a:prstGeom>
          <a:solidFill>
            <a:srgbClr val="131E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131E42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0" y="1123495"/>
            <a:ext cx="9146461" cy="154684"/>
          </a:xfrm>
          <a:prstGeom prst="rect">
            <a:avLst/>
          </a:prstGeom>
          <a:solidFill>
            <a:srgbClr val="385896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837" y="-55219"/>
            <a:ext cx="1871350" cy="1322391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7D91685D-7472-417D-8B94-58828A9FA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96975"/>
            <a:ext cx="9144000" cy="475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	</a:t>
            </a:r>
            <a:r>
              <a:rPr lang="de-DE" altLang="de-DE" sz="800" kern="0" dirty="0">
                <a:solidFill>
                  <a:srgbClr val="005AAA"/>
                </a:solidFill>
              </a:rPr>
              <a:t>	</a:t>
            </a:r>
          </a:p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1200" b="0" kern="0" dirty="0">
              <a:solidFill>
                <a:srgbClr val="005AAA"/>
              </a:solidFill>
            </a:endParaRP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900" kern="0" dirty="0"/>
              <a:t>	</a:t>
            </a:r>
            <a:endParaRPr lang="de-DE" altLang="de-DE" sz="900" kern="0" dirty="0">
              <a:solidFill>
                <a:srgbClr val="005AAA"/>
              </a:solidFill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95F1E50-56E1-49D0-AB4C-47AEA5883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349375"/>
            <a:ext cx="9144000" cy="475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	</a:t>
            </a:r>
            <a:r>
              <a:rPr lang="de-DE" altLang="de-DE" sz="800" kern="0" dirty="0">
                <a:solidFill>
                  <a:srgbClr val="005AAA"/>
                </a:solidFill>
              </a:rPr>
              <a:t>	</a:t>
            </a:r>
          </a:p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1200" b="0" kern="0" dirty="0">
              <a:solidFill>
                <a:srgbClr val="005AAA"/>
              </a:solidFill>
            </a:endParaRP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900" kern="0" dirty="0"/>
              <a:t>	</a:t>
            </a:r>
            <a:endParaRPr lang="de-DE" altLang="de-DE" sz="900" kern="0" dirty="0">
              <a:solidFill>
                <a:srgbClr val="005AAA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B2E03B2F-88CB-4AF8-B5CC-51AEB5ED5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0013" y="3210560"/>
            <a:ext cx="8839200" cy="5113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7938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2000" b="1">
                <a:solidFill>
                  <a:srgbClr val="006699"/>
                </a:solidFill>
                <a:latin typeface="+mn-lt"/>
                <a:ea typeface="+mn-ea"/>
                <a:cs typeface="+mn-cs"/>
              </a:defRPr>
            </a:lvl1pPr>
            <a:lvl2pPr marL="538163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b="1">
                <a:solidFill>
                  <a:srgbClr val="FFB400"/>
                </a:solidFill>
                <a:latin typeface="+mn-lt"/>
                <a:cs typeface="+mn-cs"/>
              </a:defRPr>
            </a:lvl2pPr>
            <a:lvl3pPr marL="896938" indent="-1793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3pPr>
            <a:lvl4pPr marL="1749425" indent="-5873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4pPr>
            <a:lvl5pPr marL="21574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5pPr>
            <a:lvl6pPr marL="2614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6pPr>
            <a:lvl7pPr marL="3071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7pPr>
            <a:lvl8pPr marL="35290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8pPr>
            <a:lvl9pPr marL="3986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600">
                <a:solidFill>
                  <a:srgbClr val="006699"/>
                </a:solidFill>
                <a:latin typeface="+mn-lt"/>
                <a:cs typeface="+mn-cs"/>
              </a:defRPr>
            </a:lvl9pPr>
          </a:lstStyle>
          <a:p>
            <a:pPr marL="609600" indent="-609600" defTabSz="449263" eaLnBrk="1" hangingPunct="1">
              <a:lnSpc>
                <a:spcPct val="80000"/>
              </a:lnSpc>
              <a:tabLst>
                <a:tab pos="2690813" algn="l"/>
              </a:tabLst>
              <a:defRPr/>
            </a:pPr>
            <a:endParaRPr lang="de-DE" altLang="de-DE" sz="600" b="0" kern="0" dirty="0"/>
          </a:p>
          <a:p>
            <a:pPr marL="609600" indent="-609600" defTabSz="449263" eaLnBrk="1" hangingPunct="1">
              <a:lnSpc>
                <a:spcPct val="12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1400" kern="0" dirty="0">
                <a:solidFill>
                  <a:srgbClr val="005AAA"/>
                </a:solidFill>
              </a:rPr>
              <a:t>		</a:t>
            </a:r>
            <a:r>
              <a:rPr lang="de-DE" altLang="de-DE" sz="800" kern="0" dirty="0">
                <a:solidFill>
                  <a:srgbClr val="005AAA"/>
                </a:solidFill>
              </a:rPr>
              <a:t>	</a:t>
            </a:r>
          </a:p>
          <a:p>
            <a:pPr marL="0" indent="0" defTabSz="449263" eaLnBrk="1" hangingPunct="1">
              <a:lnSpc>
                <a:spcPct val="80000"/>
              </a:lnSpc>
              <a:buNone/>
              <a:tabLst>
                <a:tab pos="2690813" algn="l"/>
              </a:tabLst>
              <a:defRPr/>
            </a:pPr>
            <a:r>
              <a:rPr lang="de-DE" altLang="de-DE" sz="1800" b="0" kern="0" dirty="0">
                <a:solidFill>
                  <a:srgbClr val="005AAA"/>
                </a:solidFill>
              </a:rPr>
              <a:t>	     Danke für </a:t>
            </a:r>
            <a:r>
              <a:rPr lang="de-DE" altLang="de-DE" sz="1800" b="0" kern="0" dirty="0">
                <a:solidFill>
                  <a:srgbClr val="005AAA"/>
                </a:solidFill>
                <a:hlinkClick r:id="rId3" action="ppaction://hlinkfile"/>
              </a:rPr>
              <a:t>Ihre</a:t>
            </a:r>
            <a:r>
              <a:rPr lang="de-DE" altLang="de-DE" sz="1800" b="0" kern="0" dirty="0">
                <a:solidFill>
                  <a:srgbClr val="005AAA"/>
                </a:solidFill>
              </a:rPr>
              <a:t> Aufmerksamkeit</a:t>
            </a:r>
            <a:endParaRPr lang="de-DE" altLang="de-DE" sz="4400" kern="0" dirty="0">
              <a:solidFill>
                <a:srgbClr val="005AAA"/>
              </a:solidFill>
            </a:endParaRPr>
          </a:p>
          <a:p>
            <a:pPr marL="0" indent="0" defTabSz="449263" eaLnBrk="1" hangingPunct="1">
              <a:lnSpc>
                <a:spcPct val="80000"/>
              </a:lnSpc>
              <a:buNone/>
              <a:tabLst>
                <a:tab pos="2690813" algn="l"/>
              </a:tabLst>
              <a:defRPr/>
            </a:pPr>
            <a:endParaRPr lang="de-DE" altLang="de-DE" sz="1800" b="0" kern="0" dirty="0">
              <a:solidFill>
                <a:srgbClr val="005AAA"/>
              </a:solidFill>
            </a:endParaRPr>
          </a:p>
          <a:p>
            <a:pPr marL="0" indent="0" defTabSz="449263" eaLnBrk="1" hangingPunct="1">
              <a:lnSpc>
                <a:spcPct val="80000"/>
              </a:lnSpc>
              <a:buNone/>
              <a:tabLst>
                <a:tab pos="2690813" algn="l"/>
              </a:tabLst>
              <a:defRPr/>
            </a:pPr>
            <a:endParaRPr lang="de-DE" altLang="de-DE" sz="1800" b="0" kern="0" dirty="0">
              <a:solidFill>
                <a:srgbClr val="005AAA"/>
              </a:solidFill>
            </a:endParaRPr>
          </a:p>
          <a:p>
            <a:pPr marL="609600" indent="-609600" defTabSz="449263" eaLnBrk="1" hangingPunct="1">
              <a:lnSpc>
                <a:spcPct val="80000"/>
              </a:lnSpc>
              <a:buFont typeface="Wingdings" pitchFamily="2" charset="2"/>
              <a:buNone/>
              <a:tabLst>
                <a:tab pos="2690813" algn="l"/>
              </a:tabLst>
              <a:defRPr/>
            </a:pPr>
            <a:r>
              <a:rPr lang="de-DE" altLang="de-DE" sz="900" kern="0" dirty="0"/>
              <a:t>	</a:t>
            </a:r>
            <a:endParaRPr lang="de-DE" altLang="de-DE" sz="900" kern="0" dirty="0">
              <a:solidFill>
                <a:srgbClr val="005A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446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207</Words>
  <Application>Microsoft Office PowerPoint</Application>
  <PresentationFormat>Bildschirmpräsentation (4:3)</PresentationFormat>
  <Paragraphs>214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Office-Design</vt:lpstr>
      <vt:lpstr>Unsere Dienstleistung Krankenversicherung</vt:lpstr>
      <vt:lpstr>KV-Hotline  0176-344 3111 2</vt:lpstr>
      <vt:lpstr>PKV Neu</vt:lpstr>
      <vt:lpstr>  PKV Wechsel Versicherer  neue Welt? Übertragungswert? Kündigungsfristen MB/KK </vt:lpstr>
      <vt:lpstr>GKV versus PKV</vt:lpstr>
      <vt:lpstr>PowerPoint-Präsentation</vt:lpstr>
      <vt:lpstr>Tarifwechselrecht § 204 VVG    die Zweitmeinung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Knappgrafik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Petra Knapp</dc:creator>
  <cp:lastModifiedBy>sgs-24.com</cp:lastModifiedBy>
  <cp:revision>19</cp:revision>
  <dcterms:created xsi:type="dcterms:W3CDTF">2018-02-06T11:03:14Z</dcterms:created>
  <dcterms:modified xsi:type="dcterms:W3CDTF">2019-09-03T07:30:31Z</dcterms:modified>
</cp:coreProperties>
</file>